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8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95" r:id="rId10"/>
    <p:sldId id="288" r:id="rId11"/>
    <p:sldId id="289" r:id="rId12"/>
    <p:sldId id="290" r:id="rId13"/>
    <p:sldId id="291" r:id="rId14"/>
    <p:sldId id="292" r:id="rId15"/>
    <p:sldId id="293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06" autoAdjust="0"/>
  </p:normalViewPr>
  <p:slideViewPr>
    <p:cSldViewPr snapToGrid="0" showGuides="1">
      <p:cViewPr varScale="1">
        <p:scale>
          <a:sx n="68" d="100"/>
          <a:sy n="68" d="100"/>
        </p:scale>
        <p:origin x="888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7BC47-75A5-421F-B79A-49FE076015F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A97F1-50D3-45FE-BAB2-4DD351464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2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0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 তরলসহ পাত্রে কী প্রয়োগ করা হল? কী পরিবর্তন হল? তাপ প্রয়োগে তরল ও পাত্রের কী ঘটে? আপাত প্রসারণ কী? প্রকৃত প্রসারণ কী?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4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তরলসহ পাত্রে কী প্রয়োগ করা হল? তরল কোন বিন্দুতে নেমে গেলো? তাপ বৃদ্ধিতে</a:t>
            </a:r>
            <a:r>
              <a:rPr lang="bn-IN" baseline="0" dirty="0" smtClean="0"/>
              <a:t> তরক কোন বিন্দুতে উঠল? আপাত প্রসারন কত? পাত্রের প্রসারণ কত? প্রকৃত প্রসারণ কত? গাণিতিক সূত্রটি কী?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3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প্রত্যেক দলের উপস্থাপন</a:t>
            </a:r>
            <a:r>
              <a:rPr lang="bn-IN" baseline="0" dirty="0" smtClean="0"/>
              <a:t> শেষে শিক্ষার্থীদের দ্বারা  বোর্ডে সঠিক উত্তরটি লিখতে সহায়তা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25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অর্জিত দক্ষতা যাচায়ের জন্য প্রদত্ত প্রশ্নগুলো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16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</a:t>
            </a:r>
            <a:r>
              <a:rPr lang="bn-IN" dirty="0" smtClean="0"/>
              <a:t>শৃজনশীল</a:t>
            </a:r>
            <a:r>
              <a:rPr lang="bn-IN" baseline="0" dirty="0" smtClean="0"/>
              <a:t> প্রশ্নের উত্তর প্রদানের প্রাথমিক ধারনা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19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জানিয়ে আজকের শ্রেণির কার্যক্রম শেষ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41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স্বাগতম জানিয়ে শিক্ষার্থীদের</a:t>
            </a:r>
            <a:r>
              <a:rPr lang="bn-IN" baseline="0" dirty="0" smtClean="0"/>
              <a:t> সাথে কূশল বিনিময় করে শ্রেণির কার্যক্রম শুরু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6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স্লাইডটি হাইড করে রাখা</a:t>
            </a:r>
            <a:r>
              <a:rPr lang="bn-IN" baseline="0" dirty="0" smtClean="0"/>
              <a:t>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98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ভিডিওটি পর্যবেক্ষন</a:t>
            </a:r>
            <a:r>
              <a:rPr lang="bn-IN" baseline="0" dirty="0" smtClean="0"/>
              <a:t> কর। পানিতে কী প্রয়োগ করা হল? পানি উচ্চতার কী পরিবির্তন হল? পানির আয়তনের কী পরিবর্তন হল?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5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পানিতে</a:t>
            </a:r>
            <a:r>
              <a:rPr lang="bn-IN" baseline="0" dirty="0" smtClean="0"/>
              <a:t> কী প্রয়োগ করা হল? তাপ প্রয়োগে পানির কী পরিবর্তন হল? তাপ প্রত্যাহার করায় কী পরিবর্তন হল? তাপের প্রভাবে তরল পদার্থের কী পরিবর্তন হয়?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95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স্লাইডটি হাইড করে রাখ্যা</a:t>
            </a:r>
            <a:r>
              <a:rPr lang="bn-IN" baseline="0" dirty="0" smtClean="0"/>
              <a:t> যেতে পারে অথবা দেখান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83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তাপ প্রয়োগে তরল নপদার্থের</a:t>
            </a:r>
            <a:r>
              <a:rPr lang="bn-IN" baseline="0" dirty="0" smtClean="0"/>
              <a:t> কী পরিবর্তন হয়? তাপ প্রত্যাহারে তরল পদার্থের কী পরিবর্তন হয়?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17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তাপ প্রয়োগে তরলের অণুর কী পরিবর্তন</a:t>
            </a:r>
            <a:r>
              <a:rPr lang="bn-IN" baseline="0" dirty="0" smtClean="0"/>
              <a:t> হয়? এর ফলে তরলের কী পরিবর্তন হয়?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5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কয়টি ফ্লাস্ক আছে? এতে কী কী আছে?</a:t>
            </a:r>
            <a:r>
              <a:rPr lang="bn-IN" baseline="0" dirty="0" smtClean="0"/>
              <a:t> তরল পদার্থগুলোর আয়তনের মধ্যে সম্পর্ক কী? ফ্লাস্কগুলোকে কীসে ডুবানো হল? এদের আয়তনের কী পরিবর্তন হল?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0557174-6EA0-4F93-8D7B-8099995F208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60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3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202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62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95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613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182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42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0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28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1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69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03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7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5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7174-6EA0-4F93-8D7B-8099995F208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1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557174-6EA0-4F93-8D7B-8099995F208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CF7499-E7A4-4FF9-978D-CEDAE395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8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920621"/>
            <a:ext cx="6400800" cy="5016758"/>
          </a:xfrm>
          <a:prstGeom prst="rect">
            <a:avLst/>
          </a:prstGeom>
          <a:solidFill>
            <a:srgbClr val="F4EAF6"/>
          </a:solidFill>
          <a:ln w="76200">
            <a:solidFill>
              <a:srgbClr val="00EA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পস্থাপনের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9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72404" y="3358588"/>
            <a:ext cx="3686273" cy="1747633"/>
            <a:chOff x="4546148" y="3369426"/>
            <a:chExt cx="3686273" cy="174763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710" y="3500542"/>
              <a:ext cx="3657600" cy="1599821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Isosceles Triangle 22"/>
            <p:cNvSpPr/>
            <p:nvPr/>
          </p:nvSpPr>
          <p:spPr>
            <a:xfrm>
              <a:off x="7171717" y="4157740"/>
              <a:ext cx="1060704" cy="959319"/>
            </a:xfrm>
            <a:prstGeom prst="triangle">
              <a:avLst>
                <a:gd name="adj" fmla="val 9895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 rot="16200000">
              <a:off x="7087265" y="3453878"/>
              <a:ext cx="1229608" cy="1060704"/>
            </a:xfrm>
            <a:prstGeom prst="triangle">
              <a:avLst>
                <a:gd name="adj" fmla="val 9895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4546148" y="3500542"/>
              <a:ext cx="1075266" cy="914400"/>
            </a:xfrm>
            <a:prstGeom prst="triangle">
              <a:avLst>
                <a:gd name="adj" fmla="val 9895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 rot="10800000" flipV="1">
              <a:off x="4546149" y="4028185"/>
              <a:ext cx="1075265" cy="1072178"/>
            </a:xfrm>
            <a:prstGeom prst="triangle">
              <a:avLst>
                <a:gd name="adj" fmla="val 9895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t="3842" r="23469" b="3657"/>
          <a:stretch/>
        </p:blipFill>
        <p:spPr>
          <a:xfrm>
            <a:off x="3848056" y="1447800"/>
            <a:ext cx="1751960" cy="3086219"/>
          </a:xfrm>
          <a:prstGeom prst="rect">
            <a:avLst/>
          </a:prstGeom>
        </p:spPr>
      </p:pic>
      <p:sp>
        <p:nvSpPr>
          <p:cNvPr id="39" name="Trapezoid 38"/>
          <p:cNvSpPr/>
          <p:nvPr/>
        </p:nvSpPr>
        <p:spPr>
          <a:xfrm>
            <a:off x="4112388" y="2839463"/>
            <a:ext cx="1219200" cy="338359"/>
          </a:xfrm>
          <a:prstGeom prst="trapezoid">
            <a:avLst>
              <a:gd name="adj" fmla="val 2934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apezoid 40"/>
          <p:cNvSpPr/>
          <p:nvPr/>
        </p:nvSpPr>
        <p:spPr>
          <a:xfrm>
            <a:off x="4131345" y="2305919"/>
            <a:ext cx="1219200" cy="894481"/>
          </a:xfrm>
          <a:prstGeom prst="trapezoid">
            <a:avLst>
              <a:gd name="adj" fmla="val 33133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2839566" y="2889956"/>
            <a:ext cx="3471332" cy="5644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366689" y="2223084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আপাত প্রসারণ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54440" y="551286"/>
            <a:ext cx="6947736" cy="52322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তরলের প্রকৃত যতটুকু প্রসারণ ঘটে তাকে প্রকৃত প্রসারণ 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4493388" y="2261118"/>
            <a:ext cx="22792" cy="600923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4737531" y="2246370"/>
            <a:ext cx="1" cy="993819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247558" y="222433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 প্রসারণ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54441" y="5495951"/>
            <a:ext cx="6947736" cy="52322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প্রয়োগ করলে তরল ও পাত্র উভয়ের প্রসারণ ঘটে।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2791136" y="3174825"/>
            <a:ext cx="3471332" cy="5644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81572" y="2270222"/>
            <a:ext cx="3471332" cy="5644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57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7" grpId="0"/>
      <p:bldP spid="48" grpId="0" animBg="1"/>
      <p:bldP spid="57" grpId="0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/>
          <p:cNvSpPr/>
          <p:nvPr/>
        </p:nvSpPr>
        <p:spPr>
          <a:xfrm>
            <a:off x="4419600" y="1954829"/>
            <a:ext cx="685800" cy="702128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Process 34"/>
          <p:cNvSpPr/>
          <p:nvPr/>
        </p:nvSpPr>
        <p:spPr>
          <a:xfrm>
            <a:off x="1416396" y="1326162"/>
            <a:ext cx="550198" cy="929266"/>
          </a:xfrm>
          <a:prstGeom prst="flowChartProcess">
            <a:avLst/>
          </a:prstGeom>
          <a:solidFill>
            <a:srgbClr val="7BEDF9"/>
          </a:solidFill>
          <a:ln w="3175">
            <a:solidFill>
              <a:srgbClr val="7BED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Process 32"/>
          <p:cNvSpPr/>
          <p:nvPr/>
        </p:nvSpPr>
        <p:spPr>
          <a:xfrm>
            <a:off x="1389757" y="1798272"/>
            <a:ext cx="609600" cy="457156"/>
          </a:xfrm>
          <a:prstGeom prst="flowChartProcess">
            <a:avLst/>
          </a:prstGeom>
          <a:solidFill>
            <a:srgbClr val="7BEDF9"/>
          </a:solidFill>
          <a:ln w="3175">
            <a:solidFill>
              <a:srgbClr val="7BED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389757" y="1798228"/>
            <a:ext cx="6096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41428"/>
            <a:ext cx="2353611" cy="1097372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09188" y="579028"/>
            <a:ext cx="2002036" cy="4419600"/>
            <a:chOff x="5573486" y="727982"/>
            <a:chExt cx="1685925" cy="3539218"/>
          </a:xfrm>
        </p:grpSpPr>
        <p:sp>
          <p:nvSpPr>
            <p:cNvPr id="29" name="Flowchart: Process 28"/>
            <p:cNvSpPr/>
            <p:nvPr/>
          </p:nvSpPr>
          <p:spPr>
            <a:xfrm>
              <a:off x="6172200" y="2057400"/>
              <a:ext cx="468086" cy="1741713"/>
            </a:xfrm>
            <a:prstGeom prst="flowChartProcess">
              <a:avLst/>
            </a:prstGeom>
            <a:solidFill>
              <a:srgbClr val="7BEDF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573486" y="727982"/>
              <a:ext cx="1685925" cy="3539218"/>
              <a:chOff x="5573486" y="727982"/>
              <a:chExt cx="1685925" cy="3539218"/>
            </a:xfrm>
          </p:grpSpPr>
          <p:sp>
            <p:nvSpPr>
              <p:cNvPr id="8" name="Arc 7"/>
              <p:cNvSpPr/>
              <p:nvPr/>
            </p:nvSpPr>
            <p:spPr>
              <a:xfrm>
                <a:off x="5573486" y="2667000"/>
                <a:ext cx="1685925" cy="1600200"/>
              </a:xfrm>
              <a:prstGeom prst="arc">
                <a:avLst>
                  <a:gd name="adj1" fmla="val 17216796"/>
                  <a:gd name="adj2" fmla="val 5461317"/>
                </a:avLst>
              </a:prstGeom>
              <a:solidFill>
                <a:srgbClr val="7BEDF9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3" name="Arc 12"/>
              <p:cNvSpPr/>
              <p:nvPr/>
            </p:nvSpPr>
            <p:spPr>
              <a:xfrm flipH="1">
                <a:off x="5573486" y="2667000"/>
                <a:ext cx="1685925" cy="1600200"/>
              </a:xfrm>
              <a:prstGeom prst="arc">
                <a:avLst>
                  <a:gd name="adj1" fmla="val 17206879"/>
                  <a:gd name="adj2" fmla="val 5461317"/>
                </a:avLst>
              </a:prstGeom>
              <a:solidFill>
                <a:srgbClr val="7BEDF9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150429" y="972066"/>
                <a:ext cx="0" cy="1752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25" idx="6"/>
              </p:cNvCxnSpPr>
              <p:nvPr/>
            </p:nvCxnSpPr>
            <p:spPr>
              <a:xfrm>
                <a:off x="6651172" y="1011691"/>
                <a:ext cx="0" cy="171297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lowchart: Connector 24"/>
              <p:cNvSpPr/>
              <p:nvPr/>
            </p:nvSpPr>
            <p:spPr>
              <a:xfrm>
                <a:off x="6140904" y="727982"/>
                <a:ext cx="510268" cy="567418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2" name="Straight Connector 21"/>
          <p:cNvCxnSpPr/>
          <p:nvPr/>
        </p:nvCxnSpPr>
        <p:spPr>
          <a:xfrm>
            <a:off x="1389757" y="2255428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75557" y="156516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75557" y="2022363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66706" y="1107963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395797" y="1326162"/>
            <a:ext cx="5931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63279" y="908121"/>
            <a:ext cx="2949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আপাত প্রসার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47248" y="1594453"/>
            <a:ext cx="300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পাত্রের প্রসার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84592" y="4056555"/>
            <a:ext cx="2772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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+ V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12800" y="5813768"/>
            <a:ext cx="7507111" cy="52322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তরল পদার্থের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প্রকৃত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প্রসার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 ও আপাত প্রসারণের মধ্যে সম্পর্ক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18628" y="3101402"/>
            <a:ext cx="5791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প্রকৃত প্রসার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আপাত প্রসারণ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পাত্রের প্রসারণ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23204" y="2305893"/>
            <a:ext cx="4550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প্রসার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ণ,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CB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 + AC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33" grpId="1" animBg="1"/>
      <p:bldP spid="34" grpId="0"/>
      <p:bldP spid="38" grpId="0"/>
      <p:bldP spid="39" grpId="0"/>
      <p:bldP spid="51" grpId="0"/>
      <p:bldP spid="55" grpId="0"/>
      <p:bldP spid="56" grpId="0"/>
      <p:bldP spid="52" grpId="0" animBg="1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602511"/>
            <a:ext cx="695971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705266"/>
            <a:ext cx="695971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ঊদ্দীপকে তরলের উচ্চতার পার্থক্যের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বিশ্লেষণ কর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68598"/>
            <a:ext cx="1514475" cy="3371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817" y="1297173"/>
            <a:ext cx="1409700" cy="3343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029" y="1341253"/>
            <a:ext cx="1228725" cy="32991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64484" y="3308918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কেরোসিন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0564" y="3369619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1518" y="3341696"/>
            <a:ext cx="1223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গ্লিসারিন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0133" y="1981200"/>
            <a:ext cx="457200" cy="1644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9923" y="1796165"/>
            <a:ext cx="457200" cy="400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8369" y="1781175"/>
            <a:ext cx="468324" cy="4286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8200" y="4829830"/>
            <a:ext cx="695971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প্রতিটি তরলের তাপমাত্রা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সম-পরিমা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বৃদ্ধি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া হল।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4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/>
      <p:bldP spid="9" grpId="0"/>
      <p:bldP spid="10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799" y="685800"/>
            <a:ext cx="7203983" cy="646331"/>
          </a:xfrm>
          <a:prstGeom prst="rect">
            <a:avLst/>
          </a:prstGeom>
          <a:solidFill>
            <a:srgbClr val="ECECE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4964" y="1618595"/>
            <a:ext cx="7285969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তাপ প্রয়োগে তরলের পদার্থের প্রসারন কেন হয়?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অণুর গতিশক্তি বৃদ্ধির ফলে।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তরলের প্রকৃত প্রসারণ কী কী দ্বারা নির্ণয় করা হয়?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পাত্রের প্রসারণ এবং আপাত প্রসারণ।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তরলের আয়তন প্রসারণ সহগ কী?</a:t>
            </a:r>
          </a:p>
          <a:p>
            <a:r>
              <a:rPr lang="b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1K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বৃদ্ধিতে একক আয়তনের বৃদ্ধিই হল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সহগ।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দৈর্ঘ্য,ক্ষেত্র ও আয়তন প্রসারণ সহগের মধ্যে সম্পর্ক কী?</a:t>
            </a:r>
          </a:p>
          <a:p>
            <a:r>
              <a:rPr lang="bn-I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= 2,    = 3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৫। একই তাপমাত্রায় সকল তরলের প্রসারণ সমান নয় কেন?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সকল তরলের ঘনত্ব সমান নয়।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4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932" y="860737"/>
            <a:ext cx="8001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932" y="2057400"/>
            <a:ext cx="8001001" cy="37856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তিনটি সমান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কাচের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বীকারে ১০০ মিঃলিঃ করে ভিন্ন ভিন্ন</a:t>
            </a: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তরল নিয়ে সমান উষ্ণতায় উন্নীত করা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প্রথমে প্রত্যেক</a:t>
            </a: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পাত্রের তরল নির্দিষ্ট দাগের নিচে নেমে গেল এবং পরে ভিন্ন ভিন্ন</a:t>
            </a: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উচ্চতায় অবস্থান করল।</a:t>
            </a:r>
          </a:p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তরলের প্রসারণ সহগ কী?</a:t>
            </a:r>
          </a:p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তরলের আপাত প্রসারণ কেন হয়?</a:t>
            </a:r>
          </a:p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তরলের প্রকৃত প্রসারণ ও আপাত প্রসারণের সম্পর্ক বর্ণনা কর।</a:t>
            </a:r>
          </a:p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একই তাপে সকল তরলের সমান প্রসারণ হয় না-যুক্তিসহ বিশ্লেষণ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257300" y="1143000"/>
            <a:ext cx="6629400" cy="4572000"/>
          </a:xfrm>
          <a:prstGeom prst="verticalScroll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6364" y="4038600"/>
            <a:ext cx="29626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61741" y="708147"/>
            <a:ext cx="7191022" cy="5441706"/>
            <a:chOff x="959556" y="624849"/>
            <a:chExt cx="7191022" cy="5441706"/>
          </a:xfrm>
        </p:grpSpPr>
        <p:sp>
          <p:nvSpPr>
            <p:cNvPr id="7" name="TextBox 1"/>
            <p:cNvSpPr txBox="1"/>
            <p:nvPr/>
          </p:nvSpPr>
          <p:spPr>
            <a:xfrm>
              <a:off x="3352800" y="624849"/>
              <a:ext cx="2362200" cy="1336596"/>
            </a:xfrm>
            <a:prstGeom prst="rect">
              <a:avLst/>
            </a:prstGeom>
            <a:noFill/>
          </p:spPr>
          <p:txBody>
            <a:bodyPr wrap="none" numCol="1" rtlCol="0">
              <a:prstTxWarp prst="textInflateTop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কৃতজ্ঞতা স্বীকার </a:t>
              </a:r>
              <a:endPara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959556" y="3537115"/>
              <a:ext cx="7191022" cy="954107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800" dirty="0" smtClean="0">
                  <a:solidFill>
                    <a:srgbClr val="005426"/>
                  </a:solidFill>
                  <a:latin typeface="NikoshBAN" pitchFamily="2" charset="0"/>
                  <a:cs typeface="NikoshBAN" pitchFamily="2" charset="0"/>
                </a:rPr>
  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  </a:r>
              <a:endParaRPr lang="en-US" sz="2800" dirty="0">
                <a:solidFill>
                  <a:srgbClr val="005426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4"/>
            <p:cNvSpPr txBox="1"/>
            <p:nvPr/>
          </p:nvSpPr>
          <p:spPr>
            <a:xfrm>
              <a:off x="959556" y="2241715"/>
              <a:ext cx="7191022" cy="1015663"/>
            </a:xfrm>
            <a:prstGeom prst="rect">
              <a:avLst/>
            </a:prstGeom>
            <a:solidFill>
              <a:srgbClr val="CCFF99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3200" dirty="0" smtClean="0">
                  <a:solidFill>
                    <a:srgbClr val="003399"/>
                  </a:solidFill>
                  <a:latin typeface="NikoshBAN" pitchFamily="2" charset="0"/>
                  <a:cs typeface="NikoshBAN" pitchFamily="2" charset="0"/>
                </a:rPr>
                <a:t>শিক্ষা মন্ত্রণালয়, </a:t>
              </a:r>
              <a:r>
                <a:rPr lang="bn-IN" sz="2800" dirty="0" smtClean="0">
                  <a:solidFill>
                    <a:srgbClr val="003399"/>
                  </a:solidFill>
                  <a:latin typeface="NikoshBAN" pitchFamily="2" charset="0"/>
                  <a:cs typeface="NikoshBAN" pitchFamily="2" charset="0"/>
                </a:rPr>
                <a:t>মাউশি, এনসিটিবি ও এটুআই-এর সংশ্লিষ্ট কর্মকর্তাবৃন্দ </a:t>
              </a:r>
              <a:endParaRPr lang="en-US" sz="32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9556" y="624849"/>
              <a:ext cx="7191022" cy="54417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2" name="TextBox 3"/>
          <p:cNvSpPr txBox="1"/>
          <p:nvPr/>
        </p:nvSpPr>
        <p:spPr>
          <a:xfrm>
            <a:off x="1030885" y="4810727"/>
            <a:ext cx="7010400" cy="954107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জনাব মোঃ সামসুদ্দিন আহমেদ,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শিক্ষক প্রশিক্ষক,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কুমিল্লা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1600200" y="1295400"/>
            <a:ext cx="6324600" cy="4191000"/>
          </a:xfrm>
          <a:prstGeom prst="verticalScroll">
            <a:avLst>
              <a:gd name="adj" fmla="val 10974"/>
            </a:avLst>
          </a:prstGeom>
          <a:solidFill>
            <a:srgbClr val="66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362199" y="2743200"/>
            <a:ext cx="483325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2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990600" y="4267200"/>
            <a:ext cx="7162800" cy="198120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90600" y="609600"/>
            <a:ext cx="7162800" cy="5638800"/>
            <a:chOff x="990600" y="609600"/>
            <a:chExt cx="7162800" cy="5638800"/>
          </a:xfrm>
        </p:grpSpPr>
        <p:sp>
          <p:nvSpPr>
            <p:cNvPr id="9" name="Round Diagonal Corner Rectangle 8"/>
            <p:cNvSpPr/>
            <p:nvPr/>
          </p:nvSpPr>
          <p:spPr>
            <a:xfrm>
              <a:off x="990600" y="609600"/>
              <a:ext cx="7162800" cy="5638800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CCFFCC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দেবদাস কর্মকার</a:t>
              </a:r>
              <a:endParaRPr lang="bn-BD" sz="40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সিনিয়র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সহকারী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শিক্ষক</a:t>
              </a:r>
            </a:p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নিউ মডেল বহুমুখী উচ্চ বিদ্যালয়</a:t>
              </a: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রাসেল স্কয়ার,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শুক্রাবাদ, ঢাকা—১২০৭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৭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৬</a:t>
              </a:r>
            </a:p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Email 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debdaskrmkr@yahoo.com</a:t>
              </a:r>
              <a:endParaRPr lang="bn-BD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নবম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  <a:sym typeface="Symbol" panose="05050102010706020507" pitchFamily="18" charset="2"/>
                </a:rPr>
                <a:t>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পদার্থ বিজ্ঞান</a:t>
              </a:r>
            </a:p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ছয়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বস্তুর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উপর তাপের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প্রভাব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বিষয়বস্তু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তরল পদার্থের প্রসারণ</a:t>
              </a: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৪৫ মিনিট</a:t>
              </a:r>
              <a:endParaRPr lang="bn-BD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736104"/>
              <a:ext cx="1371600" cy="1321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31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xpansion and contraction of liquids - YouTub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498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533400"/>
            <a:ext cx="7010399" cy="5410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7076" y="1066800"/>
            <a:ext cx="2227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  দেখি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57600" y="3626380"/>
            <a:ext cx="1905000" cy="2379133"/>
            <a:chOff x="5967849" y="838200"/>
            <a:chExt cx="1905000" cy="23791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671C04"/>
                </a:clrFrom>
                <a:clrTo>
                  <a:srgbClr val="671C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849" y="1302230"/>
              <a:ext cx="1905000" cy="191510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" name="Donut 5"/>
            <p:cNvSpPr/>
            <p:nvPr/>
          </p:nvSpPr>
          <p:spPr>
            <a:xfrm>
              <a:off x="6400591" y="1137968"/>
              <a:ext cx="1023466" cy="2050660"/>
            </a:xfrm>
            <a:prstGeom prst="donut">
              <a:avLst>
                <a:gd name="adj" fmla="val 348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5967849" y="838200"/>
              <a:ext cx="1905000" cy="2379133"/>
            </a:xfrm>
            <a:prstGeom prst="frame">
              <a:avLst>
                <a:gd name="adj1" fmla="val 3230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b="11054"/>
          <a:stretch/>
        </p:blipFill>
        <p:spPr>
          <a:xfrm>
            <a:off x="2047875" y="962025"/>
            <a:ext cx="5048250" cy="49053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67762" y="1509713"/>
            <a:ext cx="3608475" cy="914400"/>
          </a:xfrm>
          <a:prstGeom prst="rect">
            <a:avLst/>
          </a:prstGeom>
          <a:solidFill>
            <a:srgbClr val="A7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71800" y="3326535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867400"/>
            <a:ext cx="6806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তাপের প্রভাবে তরল পদার্থ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প্রসারিত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সংকুচিত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7539" y="533400"/>
            <a:ext cx="330891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তরল পদার্থের প্রসারণ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935" y="914400"/>
            <a:ext cx="7479933" cy="4955203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পাঠ থেকে শিক্ষার্থীরা-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তরল পদার্থের তাপীয় প্রসারণ ব্যাখ্যা করতে পারবে;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বিভিন্ন তরল পদার্থের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প্রসারণ ব্যাখ্যা করতে পারবে;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তরল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পদার্থের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আপাত এবং প্রকৃত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প্রসারণ ব্যাখ্যা করতে পারবে;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প্রকৃত প্রসারণ ও আপাত প্রসারণের সম্পর্ক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642129" y="1850714"/>
            <a:ext cx="3587471" cy="3429000"/>
            <a:chOff x="3048000" y="2438400"/>
            <a:chExt cx="3587471" cy="3429000"/>
          </a:xfrm>
        </p:grpSpPr>
        <p:sp>
          <p:nvSpPr>
            <p:cNvPr id="17" name="Curved Left Arrow 16"/>
            <p:cNvSpPr/>
            <p:nvPr/>
          </p:nvSpPr>
          <p:spPr>
            <a:xfrm rot="1897097">
              <a:off x="5903951" y="3668723"/>
              <a:ext cx="731520" cy="1509348"/>
            </a:xfrm>
            <a:prstGeom prst="curvedLeftArrow">
              <a:avLst>
                <a:gd name="adj1" fmla="val 25000"/>
                <a:gd name="adj2" fmla="val 50000"/>
                <a:gd name="adj3" fmla="val 0"/>
              </a:avLst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048000" y="2438400"/>
              <a:ext cx="3505200" cy="3429000"/>
              <a:chOff x="3048000" y="2438400"/>
              <a:chExt cx="3505200" cy="34290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048000" y="3352800"/>
                <a:ext cx="3505200" cy="2514600"/>
                <a:chOff x="2743200" y="2368296"/>
                <a:chExt cx="3505200" cy="2514600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3657601" y="3986784"/>
                  <a:ext cx="1604960" cy="896112"/>
                </a:xfrm>
                <a:prstGeom prst="ellipse">
                  <a:avLst/>
                </a:prstGeom>
                <a:solidFill>
                  <a:srgbClr val="FF3300"/>
                </a:solidFill>
                <a:scene3d>
                  <a:camera prst="perspectiveRelaxed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" name="Trapezoid 1"/>
                <p:cNvSpPr/>
                <p:nvPr/>
              </p:nvSpPr>
              <p:spPr>
                <a:xfrm flipH="1" flipV="1">
                  <a:off x="2743200" y="2368296"/>
                  <a:ext cx="3505200" cy="2043135"/>
                </a:xfrm>
                <a:prstGeom prst="trapezoid">
                  <a:avLst>
                    <a:gd name="adj" fmla="val 57489"/>
                  </a:avLst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3048000" y="2438400"/>
                <a:ext cx="3505199" cy="1536192"/>
              </a:xfrm>
              <a:prstGeom prst="ellipse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scene3d>
                <a:camera prst="perspectiveRelaxed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Oval 5"/>
          <p:cNvSpPr/>
          <p:nvPr/>
        </p:nvSpPr>
        <p:spPr>
          <a:xfrm rot="200525">
            <a:off x="4714399" y="1391207"/>
            <a:ext cx="3360424" cy="2523224"/>
          </a:xfrm>
          <a:prstGeom prst="ellipse">
            <a:avLst/>
          </a:prstGeom>
          <a:solidFill>
            <a:srgbClr val="A7FFFF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81200" y="3330887"/>
            <a:ext cx="1219200" cy="250513"/>
          </a:xfrm>
          <a:prstGeom prst="ellipse">
            <a:avLst/>
          </a:prstGeom>
          <a:solidFill>
            <a:srgbClr val="A7FFFF"/>
          </a:solidFill>
          <a:ln>
            <a:solidFill>
              <a:srgbClr val="A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2190963"/>
            <a:ext cx="2933700" cy="18192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r="25850"/>
          <a:stretch/>
        </p:blipFill>
        <p:spPr>
          <a:xfrm>
            <a:off x="888682" y="3921437"/>
            <a:ext cx="3404235" cy="12287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30329" y="825475"/>
            <a:ext cx="5883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প্রয়োগে তরল পদার্থের আয়তন বৃদ্ধি পায়।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2102" y="5374068"/>
            <a:ext cx="6979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প্রত্যাহার করলে তরল পদার্থের আয়তন কমে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0089" y="1647141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ঠান্ডা পানি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5094" y="1520463"/>
            <a:ext cx="1447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গরম পানি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5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3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3.33333E-6 -0.1150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00069 0.0164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22" grpId="0" animBg="1"/>
      <p:bldP spid="22" grpId="1" animBg="1"/>
      <p:bldP spid="22" grpId="2" animBg="1"/>
      <p:bldP spid="24" grpId="0"/>
      <p:bldP spid="25" grpId="0"/>
      <p:bldP spid="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143250" y="914400"/>
            <a:ext cx="2857500" cy="3381375"/>
            <a:chOff x="3143250" y="457200"/>
            <a:chExt cx="2857500" cy="33813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250" y="457200"/>
              <a:ext cx="2857500" cy="3381375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3962400" y="1981200"/>
              <a:ext cx="990600" cy="473299"/>
            </a:xfrm>
            <a:prstGeom prst="rect">
              <a:avLst/>
            </a:prstGeom>
            <a:solidFill>
              <a:srgbClr val="D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তরল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0" y="914400"/>
            <a:ext cx="2857500" cy="3381375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4105275"/>
            <a:ext cx="4591050" cy="1228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6400" y="5564074"/>
            <a:ext cx="6271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প্রয়োগের ফলে অণুর গতিশক্তি বৃদ্ধি পেয়েছে।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3413" y="490042"/>
            <a:ext cx="3765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তরলের আয়তন বৃদ্ধি পেয়েছে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15567" y="1260630"/>
            <a:ext cx="807719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তরল পদার্থের প্রসার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38749" y="1005840"/>
            <a:ext cx="1600200" cy="3076575"/>
            <a:chOff x="5238749" y="1615540"/>
            <a:chExt cx="1600200" cy="3076575"/>
          </a:xfrm>
        </p:grpSpPr>
        <p:sp>
          <p:nvSpPr>
            <p:cNvPr id="21" name="Can 20"/>
            <p:cNvSpPr/>
            <p:nvPr/>
          </p:nvSpPr>
          <p:spPr>
            <a:xfrm>
              <a:off x="5810250" y="2590800"/>
              <a:ext cx="457199" cy="838200"/>
            </a:xfrm>
            <a:prstGeom prst="can">
              <a:avLst>
                <a:gd name="adj" fmla="val 29938"/>
              </a:avLst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353049" y="3316069"/>
              <a:ext cx="1371600" cy="1255931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38749" y="1615540"/>
              <a:ext cx="1600200" cy="3076575"/>
            </a:xfrm>
            <a:prstGeom prst="rect">
              <a:avLst/>
            </a:prstGeom>
          </p:spPr>
        </p:pic>
      </p:grpSp>
      <p:sp>
        <p:nvSpPr>
          <p:cNvPr id="25" name="Can 24"/>
          <p:cNvSpPr/>
          <p:nvPr/>
        </p:nvSpPr>
        <p:spPr>
          <a:xfrm>
            <a:off x="5838824" y="3146390"/>
            <a:ext cx="400049" cy="739810"/>
          </a:xfrm>
          <a:prstGeom prst="can">
            <a:avLst>
              <a:gd name="adj" fmla="val 29938"/>
            </a:avLst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504492" y="1005840"/>
            <a:ext cx="1600200" cy="3076575"/>
            <a:chOff x="3504492" y="1598606"/>
            <a:chExt cx="1600200" cy="3076575"/>
          </a:xfrm>
        </p:grpSpPr>
        <p:sp>
          <p:nvSpPr>
            <p:cNvPr id="14" name="Can 13"/>
            <p:cNvSpPr/>
            <p:nvPr/>
          </p:nvSpPr>
          <p:spPr>
            <a:xfrm>
              <a:off x="4075993" y="2573866"/>
              <a:ext cx="457199" cy="838200"/>
            </a:xfrm>
            <a:prstGeom prst="can">
              <a:avLst>
                <a:gd name="adj" fmla="val 29938"/>
              </a:avLst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75931" y="3299135"/>
              <a:ext cx="1414461" cy="125593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04492" y="1598606"/>
              <a:ext cx="1600200" cy="3076575"/>
            </a:xfrm>
            <a:prstGeom prst="rect">
              <a:avLst/>
            </a:prstGeom>
          </p:spPr>
        </p:pic>
      </p:grpSp>
      <p:sp>
        <p:nvSpPr>
          <p:cNvPr id="17" name="Can 16"/>
          <p:cNvSpPr/>
          <p:nvPr/>
        </p:nvSpPr>
        <p:spPr>
          <a:xfrm>
            <a:off x="4075993" y="3338258"/>
            <a:ext cx="428623" cy="547942"/>
          </a:xfrm>
          <a:prstGeom prst="can">
            <a:avLst>
              <a:gd name="adj" fmla="val 29938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752600" y="1005840"/>
            <a:ext cx="1600200" cy="3076575"/>
            <a:chOff x="5238749" y="1615540"/>
            <a:chExt cx="1600200" cy="3076575"/>
          </a:xfrm>
        </p:grpSpPr>
        <p:sp>
          <p:nvSpPr>
            <p:cNvPr id="19" name="Can 18"/>
            <p:cNvSpPr/>
            <p:nvPr/>
          </p:nvSpPr>
          <p:spPr>
            <a:xfrm>
              <a:off x="5810250" y="2590800"/>
              <a:ext cx="457199" cy="838200"/>
            </a:xfrm>
            <a:prstGeom prst="can">
              <a:avLst>
                <a:gd name="adj" fmla="val 29938"/>
              </a:avLst>
            </a:pr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53049" y="3316069"/>
              <a:ext cx="1371600" cy="1255932"/>
            </a:xfrm>
            <a:prstGeom prst="ellipse">
              <a:avLst/>
            </a:pr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38749" y="1615540"/>
              <a:ext cx="1600200" cy="3076575"/>
            </a:xfrm>
            <a:prstGeom prst="rect">
              <a:avLst/>
            </a:prstGeom>
          </p:spPr>
        </p:pic>
      </p:grpSp>
      <p:sp>
        <p:nvSpPr>
          <p:cNvPr id="27" name="Can 26"/>
          <p:cNvSpPr/>
          <p:nvPr/>
        </p:nvSpPr>
        <p:spPr>
          <a:xfrm>
            <a:off x="2352675" y="3048000"/>
            <a:ext cx="400049" cy="838200"/>
          </a:xfrm>
          <a:prstGeom prst="can">
            <a:avLst>
              <a:gd name="adj" fmla="val 29938"/>
            </a:avLst>
          </a:prstGeom>
          <a:solidFill>
            <a:srgbClr val="B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15568" y="477031"/>
            <a:ext cx="807719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একই তাপমাত্রায় সম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আয়তনের বিভিন্ন তরল পদার্থের প্রসার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বিভিন্ন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02207" y="1971504"/>
            <a:ext cx="6517794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219200" y="3048000"/>
            <a:ext cx="6517794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018525" y="4138453"/>
            <a:ext cx="6581309" cy="2136303"/>
            <a:chOff x="1699737" y="4500795"/>
            <a:chExt cx="6581309" cy="2136303"/>
          </a:xfrm>
        </p:grpSpPr>
        <p:sp>
          <p:nvSpPr>
            <p:cNvPr id="9" name="Flowchart: Manual Operation 8"/>
            <p:cNvSpPr/>
            <p:nvPr/>
          </p:nvSpPr>
          <p:spPr>
            <a:xfrm>
              <a:off x="2055598" y="5057032"/>
              <a:ext cx="5869588" cy="15341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1695 w 10000"/>
                <a:gd name="connsiteY3" fmla="*/ 9801 h 10000"/>
                <a:gd name="connsiteX4" fmla="*/ 0 w 10000"/>
                <a:gd name="connsiteY4" fmla="*/ 0 h 10000"/>
                <a:gd name="connsiteX0" fmla="*/ 0 w 9797"/>
                <a:gd name="connsiteY0" fmla="*/ 0 h 10000"/>
                <a:gd name="connsiteX1" fmla="*/ 9797 w 9797"/>
                <a:gd name="connsiteY1" fmla="*/ 0 h 10000"/>
                <a:gd name="connsiteX2" fmla="*/ 8000 w 9797"/>
                <a:gd name="connsiteY2" fmla="*/ 10000 h 10000"/>
                <a:gd name="connsiteX3" fmla="*/ 1695 w 9797"/>
                <a:gd name="connsiteY3" fmla="*/ 9801 h 10000"/>
                <a:gd name="connsiteX4" fmla="*/ 0 w 9797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97" h="10000">
                  <a:moveTo>
                    <a:pt x="0" y="0"/>
                  </a:moveTo>
                  <a:lnTo>
                    <a:pt x="9797" y="0"/>
                  </a:lnTo>
                  <a:lnTo>
                    <a:pt x="8000" y="10000"/>
                  </a:lnTo>
                  <a:lnTo>
                    <a:pt x="1695" y="9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99737" y="4500795"/>
              <a:ext cx="6581309" cy="213630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602531" y="5374245"/>
              <a:ext cx="14478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গরম পানি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419610" y="2038929"/>
            <a:ext cx="146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কেরোসিন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50090" y="2048868"/>
            <a:ext cx="912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9400" y="205723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স্পিরিট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2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5" grpId="0" animBg="1"/>
      <p:bldP spid="17" grpId="0" animBg="1"/>
      <p:bldP spid="27" grpId="0" animBg="1"/>
      <p:bldP spid="42" grpId="0" animBg="1"/>
      <p:bldP spid="2" grpId="0"/>
      <p:bldP spid="26" grpId="0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177</TotalTime>
  <Words>832</Words>
  <Application>Microsoft Office PowerPoint</Application>
  <PresentationFormat>On-screen Show (4:3)</PresentationFormat>
  <Paragraphs>118</Paragraphs>
  <Slides>16</Slides>
  <Notes>15</Notes>
  <HiddenSlides>2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Garamond</vt:lpstr>
      <vt:lpstr>NikoshBAN</vt:lpstr>
      <vt:lpstr>Symbol</vt:lpstr>
      <vt:lpstr>Times New Roman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D karmoker</cp:lastModifiedBy>
  <cp:revision>34</cp:revision>
  <dcterms:created xsi:type="dcterms:W3CDTF">2015-07-20T10:27:57Z</dcterms:created>
  <dcterms:modified xsi:type="dcterms:W3CDTF">2016-08-06T13:47:53Z</dcterms:modified>
</cp:coreProperties>
</file>